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60" r:id="rId4"/>
    <p:sldId id="261" r:id="rId5"/>
    <p:sldId id="262" r:id="rId6"/>
    <p:sldId id="263" r:id="rId7"/>
    <p:sldId id="264" r:id="rId8"/>
    <p:sldId id="268" r:id="rId9"/>
    <p:sldId id="265" r:id="rId10"/>
    <p:sldId id="266" r:id="rId11"/>
    <p:sldId id="267" r:id="rId12"/>
    <p:sldId id="272" r:id="rId13"/>
    <p:sldId id="273" r:id="rId14"/>
    <p:sldId id="270" r:id="rId15"/>
    <p:sldId id="271" r:id="rId16"/>
    <p:sldId id="275" r:id="rId17"/>
    <p:sldId id="276" r:id="rId18"/>
    <p:sldId id="279" r:id="rId19"/>
    <p:sldId id="280" r:id="rId20"/>
    <p:sldId id="281" r:id="rId21"/>
    <p:sldId id="282" r:id="rId22"/>
    <p:sldId id="277" r:id="rId23"/>
    <p:sldId id="283" r:id="rId24"/>
    <p:sldId id="284" r:id="rId25"/>
    <p:sldId id="288" r:id="rId26"/>
    <p:sldId id="285" r:id="rId27"/>
    <p:sldId id="286" r:id="rId28"/>
    <p:sldId id="290" r:id="rId29"/>
    <p:sldId id="291" r:id="rId30"/>
    <p:sldId id="292" r:id="rId31"/>
    <p:sldId id="294" r:id="rId32"/>
    <p:sldId id="293" r:id="rId33"/>
    <p:sldId id="295" r:id="rId34"/>
    <p:sldId id="296" r:id="rId35"/>
    <p:sldId id="29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D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>
      <p:cViewPr varScale="1">
        <p:scale>
          <a:sx n="122" d="100"/>
          <a:sy n="122" d="100"/>
        </p:scale>
        <p:origin x="120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0"/>
            <a:ext cx="7391400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92875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58AE1-84A0-4902-87F9-2A0E102BB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400800"/>
            <a:ext cx="6705600" cy="53339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C2D1F0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0" y="60960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664503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"/>
            <a:ext cx="7391400" cy="6096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09601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kippvs\Downloads\blue-diamond\bluediamond\images\header_bg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0800000">
            <a:off x="0" y="0"/>
            <a:ext cx="9144000" cy="609600"/>
          </a:xfrm>
          <a:prstGeom prst="rect">
            <a:avLst/>
          </a:prstGeom>
          <a:noFill/>
        </p:spPr>
      </p:pic>
      <p:pic>
        <p:nvPicPr>
          <p:cNvPr id="11" name="Picture 2" descr="C:\Users\kippvs\Downloads\blue-diamond\bluediamond\images\header_bg3.jp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 rot="10800000">
            <a:off x="0" y="6640880"/>
            <a:ext cx="9144000" cy="217119"/>
          </a:xfrm>
          <a:prstGeom prst="rect">
            <a:avLst/>
          </a:prstGeom>
          <a:noFill/>
        </p:spPr>
      </p:pic>
      <p:cxnSp>
        <p:nvCxnSpPr>
          <p:cNvPr id="18" name="Straight Connector 17"/>
          <p:cNvCxnSpPr/>
          <p:nvPr/>
        </p:nvCxnSpPr>
        <p:spPr>
          <a:xfrm>
            <a:off x="0" y="664088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52600" y="0"/>
            <a:ext cx="7391400" cy="609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7688"/>
            <a:ext cx="1182855" cy="2103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 cap="small" baseline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youtube.com/watch?v=pl-d8zE_Mhw" TargetMode="External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e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gif"/><Relationship Id="rId5" Type="http://schemas.openxmlformats.org/officeDocument/2006/relationships/image" Target="../media/image48.gif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8.png"/><Relationship Id="rId7" Type="http://schemas.openxmlformats.org/officeDocument/2006/relationships/image" Target="../media/image6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0.gif"/><Relationship Id="rId4" Type="http://schemas.openxmlformats.org/officeDocument/2006/relationships/image" Target="../media/image59.gif"/><Relationship Id="rId9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6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7772400" cy="14700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Interaction with Matter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/>
          <a:p>
            <a:r>
              <a:rPr lang="en-US" dirty="0" smtClean="0"/>
              <a:t>P47 – Optics: Unit 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1200" y="1764268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19800" y="1660271"/>
            <a:ext cx="13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Atmosphere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0048" y="685800"/>
            <a:ext cx="7586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Absorption characteristics depend a lot on the energy level structure of the material</a:t>
            </a:r>
            <a:endParaRPr lang="en-US" sz="2800" dirty="0"/>
          </a:p>
        </p:txBody>
      </p:sp>
      <p:pic>
        <p:nvPicPr>
          <p:cNvPr id="4" name="Picture 4" descr="http://upload.wikimedia.org/wikipedia/commons/1/18/Absorption_spectrum_of_liquid_wate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7"/>
          <a:stretch/>
        </p:blipFill>
        <p:spPr bwMode="auto">
          <a:xfrm>
            <a:off x="-65570" y="2008997"/>
            <a:ext cx="4408970" cy="29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pbs.twimg.com/media/CRxei5xXAAEowem.jpg:lar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4" b="6265"/>
          <a:stretch/>
        </p:blipFill>
        <p:spPr bwMode="auto">
          <a:xfrm>
            <a:off x="4424015" y="2008754"/>
            <a:ext cx="4419600" cy="389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files.mtstatic.com/site_4334/26903/0?Expires=1505486809&amp;Signature=23-nYeBC6Fe0zaZvFefMTPiDtJbFvoysN~S8UPF1u98774GTT47B9xiyEpXoleNe3b324i8c-zYo8yByVb2uruXStButDKJJ6Pa5z6qkV4j9q3SYgCXs9mVteGWGrYjMa16-s7wnxzpcOuhKIrsfuW05bp8PhCvsgVwSyuf3pTum9lBYQqGib8Fjyi23bEqyySmMxszjnE3dHeZxrRzJMElCtxSFLufnlhLSL5KcYqttLvlbYxRTbiKaoFA5oOyTGIH6jQDSBtb1imEiAGWiWS72-fnBahxNoTF8fSEQBaRL0nSlRnKarqK~KArUeUQdg8p2S9FEk-O6ylDJKE2kC4NLWG3r76Pa8IuUwMUeRHpofJ9J5FHac9RgH9wUue-OHd4EXCXQfwAxTTeDPd656mxrMhD4zekjo~yPK-vuDLeoKgZn61zl49msV3CceoiiMOs8o7WsDcb5tJ-3tFWhHZWh~xuNOYYOrgqGD07iZnFwlTji0KPLKcKdwLYUfsmc9GxJRh-mbLCN1Y2Mu461HgaVgORyv~0d88SxyAB9I71A5LVm3eDjYxr~6vYvpANj8tPOU7s1mgGvawbdUWQnaQ6AR~ucr2x-D4Uxz7NSyD5GBJdI~OTls-JSOccB0UhOZ1~6GvC3Opy2kZ7-jgHJNcNNZKaNWF5c8OT1uGncNq8_&amp;Key-Pair-Id=APKAIX7ZMYEQ4P6XATF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231411"/>
            <a:ext cx="3782530" cy="124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744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pic>
        <p:nvPicPr>
          <p:cNvPr id="3" name="Picture 2" descr="File:EM Spectrum Properties edit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27112"/>
            <a:ext cx="6705600" cy="397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42165" y="6370099"/>
            <a:ext cx="4506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Image: http://en.wikipedia.org/wiki/File:EM_Spectrum_Properties_edit.svg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110048" y="685800"/>
            <a:ext cx="656814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Interaction of light with matter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wavelength/frequency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polarization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atomic/molecular structure of the matter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amount of incident EM energy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512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676400"/>
            <a:ext cx="8229600" cy="2286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Scattering by a polarizable particle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Interference of scattered waves from many particles depends on their density compared to the wavelength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91200" y="1499734"/>
                <a:ext cx="2767489" cy="710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32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000" b="0" i="0" smtClean="0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/>
                                      <a:ea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1499734"/>
                <a:ext cx="2767489" cy="7100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143000" y="2133600"/>
            <a:ext cx="4793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</a:t>
            </a:r>
            <a:r>
              <a:rPr lang="el-GR" sz="2000" dirty="0" smtClean="0"/>
              <a:t>ω</a:t>
            </a:r>
            <a:r>
              <a:rPr lang="en-US" sz="2000" dirty="0" smtClean="0"/>
              <a:t>&lt;</a:t>
            </a:r>
            <a:r>
              <a:rPr lang="el-GR" sz="2000" dirty="0" smtClean="0"/>
              <a:t>ω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, phase of scattered wave is near 0 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143000" y="2528180"/>
            <a:ext cx="4804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</a:t>
            </a:r>
            <a:r>
              <a:rPr lang="el-GR" sz="2000" dirty="0" smtClean="0"/>
              <a:t>ω</a:t>
            </a:r>
            <a:r>
              <a:rPr lang="en-US" sz="2000" dirty="0"/>
              <a:t>&gt;</a:t>
            </a:r>
            <a:r>
              <a:rPr lang="el-GR" sz="2000" dirty="0" smtClean="0"/>
              <a:t>ω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, phase of scattered wave is near </a:t>
            </a:r>
            <a:r>
              <a:rPr lang="el-GR" sz="2000" dirty="0" smtClean="0"/>
              <a:t>π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10048" y="685800"/>
            <a:ext cx="2752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Optical Scattering</a:t>
            </a:r>
            <a:endParaRPr lang="en-US" sz="2800" dirty="0"/>
          </a:p>
        </p:txBody>
      </p:sp>
      <p:pic>
        <p:nvPicPr>
          <p:cNvPr id="10242" name="Picture 2" descr="http://hyperphysics.phy-astr.gsu.edu/hbase/atmos/imgatm/mi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" y="4360028"/>
            <a:ext cx="573405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aapsblog.files.wordpress.com/2013/01/mie_theory.png?w=5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197461"/>
            <a:ext cx="2615529" cy="166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533457" y="5851793"/>
            <a:ext cx="2050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hyperphysics.phy-astr.gsu.edu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663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pic>
        <p:nvPicPr>
          <p:cNvPr id="7170" name="Picture 2" descr="http://www.recendt.at/files/OCT_einfall_Licht_breitband_Lichtqu_e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22"/>
          <a:stretch/>
        </p:blipFill>
        <p:spPr bwMode="auto">
          <a:xfrm>
            <a:off x="5715000" y="904084"/>
            <a:ext cx="2142444" cy="257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603304" y="3265867"/>
            <a:ext cx="11903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www.recendt.at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10048" y="685800"/>
            <a:ext cx="4741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Optical Coherence Tomography</a:t>
            </a:r>
            <a:endParaRPr lang="en-US" sz="2800" dirty="0"/>
          </a:p>
        </p:txBody>
      </p:sp>
      <p:pic>
        <p:nvPicPr>
          <p:cNvPr id="7172" name="Picture 4" descr="https://www.cc.gatech.edu/grads/y/yliu88/project/macula_pathology/img/OCT_mach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733800"/>
            <a:ext cx="6562044" cy="258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449879" y="5902619"/>
            <a:ext cx="1407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www.cc.gatech.edu</a:t>
            </a:r>
          </a:p>
        </p:txBody>
      </p:sp>
      <p:pic>
        <p:nvPicPr>
          <p:cNvPr id="7174" name="Picture 6" descr="https://pp.userapi.com/c627319/v627319360/1bb39/zepdIlI-DG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85219"/>
            <a:ext cx="3905654" cy="25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429768" y="6319610"/>
            <a:ext cx="56582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dirty="0"/>
              <a:t>[see demo video: </a:t>
            </a:r>
            <a:r>
              <a:rPr lang="en-US" sz="1400" dirty="0">
                <a:hlinkClick r:id="rId5"/>
              </a:rPr>
              <a:t>http://www.youtube.com/watch?v=pl-d8zE_Mhw</a:t>
            </a:r>
            <a:r>
              <a:rPr lang="en-US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98593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3714"/>
            <a:ext cx="1948086" cy="4609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92" y="2514600"/>
            <a:ext cx="4431408" cy="24017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7600" y="2615862"/>
                <a:ext cx="1023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2615862"/>
                <a:ext cx="102399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548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52800" y="2133600"/>
            <a:ext cx="2332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Law of Reflection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10048" y="685800"/>
            <a:ext cx="1650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Reflection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058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49062"/>
            <a:ext cx="2514600" cy="19456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209800"/>
            <a:ext cx="4292717" cy="4261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19600" y="1549062"/>
                <a:ext cx="2564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549062"/>
                <a:ext cx="256493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50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114800" y="1066800"/>
            <a:ext cx="3951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Law of Refraction (Snell’s Law)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733801"/>
            <a:ext cx="2423284" cy="2895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67000" y="3276600"/>
            <a:ext cx="9906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0048" y="685800"/>
            <a:ext cx="3701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Refraction/Transmission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19140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3858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Reflection and Refraction</a:t>
            </a:r>
            <a:endParaRPr lang="en-US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1000" y="14478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Law of Reflection</a:t>
            </a:r>
          </a:p>
          <a:p>
            <a:endParaRPr lang="en-US" sz="2000" dirty="0" smtClean="0"/>
          </a:p>
          <a:p>
            <a:r>
              <a:rPr lang="en-US" sz="2000" dirty="0" smtClean="0"/>
              <a:t>Snell’s Law</a:t>
            </a:r>
            <a:endParaRPr lang="en-US" sz="2000" dirty="0"/>
          </a:p>
        </p:txBody>
      </p:sp>
      <p:pic>
        <p:nvPicPr>
          <p:cNvPr id="5" name="Picture 2" descr="File:Reflection angles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0" y="1207018"/>
            <a:ext cx="161925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ile:RefractionReflextion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352800"/>
            <a:ext cx="7610475" cy="23622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71800" y="2103404"/>
                <a:ext cx="2895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2103404"/>
                <a:ext cx="2895600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63371" y="1418951"/>
                <a:ext cx="18507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371" y="1418951"/>
                <a:ext cx="1850717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669040" y="5715000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Wikipedia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5346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7266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Reflection and Transmission at Normal Incidence</a:t>
            </a: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4363"/>
            <a:ext cx="7675529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0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6797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EM waves (light) as a </a:t>
            </a:r>
            <a:r>
              <a:rPr lang="en-US" sz="2800" i="1" dirty="0" smtClean="0"/>
              <a:t>vector</a:t>
            </a:r>
            <a:r>
              <a:rPr lang="en-US" sz="2800" dirty="0" smtClean="0"/>
              <a:t> field, not a </a:t>
            </a:r>
            <a:r>
              <a:rPr lang="en-US" sz="2800" i="1" dirty="0" smtClean="0"/>
              <a:t>scalar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1000" y="2710923"/>
                <a:ext cx="3979616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/>
                            </a:rPr>
                            <m:t>𝒊</m:t>
                          </m:r>
                        </m:e>
                      </m:acc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𝑘𝑧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710923"/>
                <a:ext cx="3979616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21461" y="1447800"/>
                <a:ext cx="2633734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cos</m:t>
                      </m:r>
                      <m:r>
                        <a:rPr lang="en-US" b="1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𝑘𝑧</m:t>
                      </m:r>
                      <m:r>
                        <a:rPr lang="en-US" i="1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461" y="1447800"/>
                <a:ext cx="2633734" cy="374270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34754" y="1472729"/>
            <a:ext cx="476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 far, we’ve mostly been considering waves like: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5608" y="1796522"/>
            <a:ext cx="726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need to think about the more general case where the fields are vectors:</a:t>
            </a:r>
            <a:endParaRPr lang="en-US" dirty="0"/>
          </a:p>
        </p:txBody>
      </p:sp>
      <p:pic>
        <p:nvPicPr>
          <p:cNvPr id="17" name="Picture 9" descr="http://www.photophysics.com/sites/default/files/images/content/horizontalpol2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35" y="3320523"/>
            <a:ext cx="3702665" cy="2133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18" name="Picture 11" descr="http://www.photophysics.com/sites/default/files/images/content/verticalpol2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014" y="3352301"/>
            <a:ext cx="3647518" cy="21018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19" name="TextBox 18"/>
          <p:cNvSpPr txBox="1"/>
          <p:nvPr/>
        </p:nvSpPr>
        <p:spPr>
          <a:xfrm>
            <a:off x="6230544" y="6400800"/>
            <a:ext cx="2916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 credit: www.photophysics.com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744336" y="2710923"/>
                <a:ext cx="4018664" cy="4110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𝒋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𝑘𝑧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36" y="2710923"/>
                <a:ext cx="4018664" cy="411010"/>
              </a:xfrm>
              <a:prstGeom prst="rect">
                <a:avLst/>
              </a:prstGeom>
              <a:blipFill rotWithShape="0">
                <a:blip r:embed="rId6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512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6246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Arbitrary </a:t>
            </a:r>
            <a:r>
              <a:rPr lang="en-US" sz="2800" dirty="0"/>
              <a:t>P</a:t>
            </a:r>
            <a:r>
              <a:rPr lang="en-US" sz="2800" dirty="0" smtClean="0"/>
              <a:t>olarization with Superposition</a:t>
            </a:r>
            <a:endParaRPr lang="en-US" sz="2800" dirty="0"/>
          </a:p>
        </p:txBody>
      </p:sp>
      <p:pic>
        <p:nvPicPr>
          <p:cNvPr id="4" name="Picture 14" descr="Polarised light at 45 degre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54790"/>
            <a:ext cx="5737853" cy="33063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83133" y="1676400"/>
                <a:ext cx="7134453" cy="4110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/>
                            </a:rPr>
                            <m:t>𝒊</m:t>
                          </m:r>
                        </m:e>
                      </m:acc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𝑘𝑧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𝒋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𝑘𝑧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33" y="1676400"/>
                <a:ext cx="7134453" cy="411010"/>
              </a:xfrm>
              <a:prstGeom prst="rect">
                <a:avLst/>
              </a:prstGeom>
              <a:blipFill rotWithShape="0">
                <a:blip r:embed="rId3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3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pic>
        <p:nvPicPr>
          <p:cNvPr id="6150" name="Picture 6" descr="https://www.wired.com/wp-content/uploads/2016/01/la_te_xi_t_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59" b="46875"/>
          <a:stretch/>
        </p:blipFill>
        <p:spPr bwMode="auto">
          <a:xfrm>
            <a:off x="1092640" y="4495801"/>
            <a:ext cx="2599763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s3-us-west-2.amazonaws.com/courses-images/wp-content/uploads/sites/1989/2017/06/13225906/hbtpaqxlqzinfnlufbu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40" y="2514601"/>
            <a:ext cx="2101013" cy="210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9046" y="901905"/>
            <a:ext cx="4342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Electric Field of Point Charge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907983" y="1944884"/>
            <a:ext cx="1232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stationary</a:t>
            </a:r>
            <a:endParaRPr lang="en-US" sz="2000" dirty="0"/>
          </a:p>
        </p:txBody>
      </p:sp>
      <p:pic>
        <p:nvPicPr>
          <p:cNvPr id="6152" name="Picture 8" descr="https://upload.wikimedia.org/wikipedia/commons/thumb/b/b2/Relativistic_electromagnetism_fig4.svg/480px-Relativistic_electromagnetism_fig4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514600"/>
            <a:ext cx="2101015" cy="210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58218" y="1944884"/>
            <a:ext cx="1947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constant velocity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6896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3090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Circular Polarization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9917" y="1371600"/>
                <a:ext cx="7097840" cy="4110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/>
                            </a:rPr>
                            <m:t>𝒊</m:t>
                          </m:r>
                        </m:e>
                      </m:acc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𝑘𝑧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𝒋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𝑘𝑧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17" y="1371600"/>
                <a:ext cx="7097840" cy="411010"/>
              </a:xfrm>
              <a:prstGeom prst="rect">
                <a:avLst/>
              </a:prstGeom>
              <a:blipFill rotWithShape="0">
                <a:blip r:embed="rId2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43000" y="1977629"/>
                <a:ext cx="7044236" cy="668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+2</m:t>
                    </m:r>
                    <m:r>
                      <a:rPr lang="en-US" b="0" i="1" smtClean="0">
                        <a:latin typeface="Cambria Math"/>
                      </a:rPr>
                      <m:t>𝑚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𝜋</m:t>
                    </m:r>
                  </m:oMath>
                </a14:m>
                <a:r>
                  <a:rPr lang="en-US" dirty="0" smtClean="0"/>
                  <a:t>  the two vector components are</a:t>
                </a:r>
              </a:p>
              <a:p>
                <a:r>
                  <a:rPr lang="en-US" dirty="0" smtClean="0"/>
                  <a:t>90 degrees out of phase, and we can write the resultant wave as: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977629"/>
                <a:ext cx="7044236" cy="668260"/>
              </a:xfrm>
              <a:prstGeom prst="rect">
                <a:avLst/>
              </a:prstGeom>
              <a:blipFill rotWithShape="0">
                <a:blip r:embed="rId3"/>
                <a:stretch>
                  <a:fillRect l="-779" t="-363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75971" y="2874579"/>
                <a:ext cx="4987776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𝒊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cos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𝑘𝑧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±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𝒋</m:t>
                              </m:r>
                            </m:e>
                          </m:acc>
                          <m:r>
                            <a:rPr lang="en-US" b="0" i="0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𝑘𝑧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971" y="2874579"/>
                <a:ext cx="4987776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Left-hand circularly polarized light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85176"/>
            <a:ext cx="3505200" cy="201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ight-hand circularly polarized light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085175"/>
            <a:ext cx="3505200" cy="201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43000" y="3405723"/>
            <a:ext cx="635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electric field vector has a constant magnitude, but is rotating!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34076" y="4096804"/>
            <a:ext cx="130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Left-circular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39623" y="4087592"/>
            <a:ext cx="1429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Right-circular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6011" y="5768760"/>
            <a:ext cx="196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Counter- clockwise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78804" y="57356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Clockwise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275050"/>
            <a:ext cx="2674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[more about this in Unit 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8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3078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Dielectric Interfaces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1524000" y="4876800"/>
            <a:ext cx="6407676" cy="13702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133600"/>
            <a:ext cx="2954436" cy="259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400" y="1371600"/>
            <a:ext cx="620535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Given incident wave amplitude, direction, polarization,</a:t>
            </a:r>
            <a:endParaRPr lang="en-US" dirty="0"/>
          </a:p>
          <a:p>
            <a:r>
              <a:rPr lang="en-US" sz="2000" dirty="0" smtClean="0"/>
              <a:t>for the reflected and transmitted beams we can calculate: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irection of propagation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field amplitudes (or power, if desired)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2816106"/>
            <a:ext cx="520849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 are some surprises hiding in the details</a:t>
            </a:r>
            <a:r>
              <a:rPr lang="en-US" sz="2000" dirty="0" smtClean="0"/>
              <a:t>…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about the phase of the light after reflection/transmission?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</a:t>
            </a:r>
            <a:r>
              <a:rPr lang="en-US" dirty="0"/>
              <a:t>happens to the transmitted light when the incident angle exceeds the critical angle?</a:t>
            </a:r>
          </a:p>
          <a:p>
            <a:pPr algn="ctr"/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Evanescent Waves</a:t>
            </a:r>
          </a:p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222372" y="2819125"/>
            <a:ext cx="792180" cy="21049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014552" y="2191419"/>
            <a:ext cx="503220" cy="624687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62840" y="2631984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41572" y="1835244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199" y="4880741"/>
            <a:ext cx="6331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Clarification: Waveguide nomenclature for field orientation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17259" y="5379071"/>
            <a:ext cx="226760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Transverse Magnetic: TM</a:t>
            </a:r>
          </a:p>
          <a:p>
            <a:pPr algn="ctr"/>
            <a:r>
              <a:rPr lang="en-US" sz="1600" dirty="0" smtClean="0"/>
              <a:t>P-polarized</a:t>
            </a:r>
          </a:p>
          <a:p>
            <a:pPr algn="ctr"/>
            <a:r>
              <a:rPr lang="en-US" sz="1600" dirty="0" smtClean="0"/>
              <a:t>E</a:t>
            </a:r>
            <a:r>
              <a:rPr lang="en-US" sz="1600" baseline="30000" dirty="0" smtClean="0"/>
              <a:t>(p)</a:t>
            </a:r>
            <a:r>
              <a:rPr lang="en-US" sz="1600" dirty="0" smtClean="0"/>
              <a:t> = E</a:t>
            </a:r>
            <a:r>
              <a:rPr lang="en-US" sz="1600" baseline="-25000" dirty="0" smtClean="0"/>
              <a:t>//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03368" y="5397401"/>
                <a:ext cx="2025042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/>
                  <a:t>Transverse Electric: TE</a:t>
                </a:r>
              </a:p>
              <a:p>
                <a:pPr algn="ctr"/>
                <a:r>
                  <a:rPr lang="en-US" sz="1600" dirty="0" smtClean="0"/>
                  <a:t>S-polarized</a:t>
                </a:r>
              </a:p>
              <a:p>
                <a:pPr algn="ctr"/>
                <a:r>
                  <a:rPr lang="en-US" sz="1600" dirty="0" smtClean="0"/>
                  <a:t>E</a:t>
                </a:r>
                <a:r>
                  <a:rPr lang="en-US" sz="1600" baseline="30000" dirty="0" smtClean="0"/>
                  <a:t>(s)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= </a:t>
                </a:r>
                <a:r>
                  <a:rPr lang="en-US" sz="1600" dirty="0" smtClean="0"/>
                  <a:t>E</a:t>
                </a:r>
                <a14:m>
                  <m:oMath xmlns:m="http://schemas.openxmlformats.org/officeDocument/2006/math">
                    <m:r>
                      <a:rPr lang="en-US" sz="160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368" y="5397401"/>
                <a:ext cx="202504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904" t="-2190" r="-1205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30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3380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Fresnel Equations</a:t>
            </a:r>
            <a:endParaRPr lang="en-US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5334000"/>
            <a:ext cx="8001000" cy="11731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itchFamily="34" charset="0"/>
              <a:buNone/>
            </a:pPr>
            <a:r>
              <a:rPr lang="en-US" dirty="0" smtClean="0"/>
              <a:t>These are electric field amplitude coefficients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512716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50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3380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Fresnel Equations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106916" y="1248943"/>
            <a:ext cx="701935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These expressions can be written in a variety of ways, each one useful under different circumstances</a:t>
            </a:r>
            <a:br>
              <a:rPr lang="en-US" sz="2000" dirty="0" smtClean="0"/>
            </a:br>
            <a:endParaRPr lang="en-US" sz="800" dirty="0" smtClean="0"/>
          </a:p>
          <a:p>
            <a:r>
              <a:rPr lang="en-US" sz="1400" dirty="0" smtClean="0"/>
              <a:t>[Note: The angles are </a:t>
            </a:r>
            <a:r>
              <a:rPr lang="en-US" sz="1400" i="1" dirty="0" smtClean="0"/>
              <a:t>not</a:t>
            </a:r>
            <a:r>
              <a:rPr lang="en-US" sz="1400" dirty="0" smtClean="0"/>
              <a:t> independent of each other and are constrained by </a:t>
            </a:r>
            <a:r>
              <a:rPr lang="en-US" sz="1400" dirty="0"/>
              <a:t>S</a:t>
            </a:r>
            <a:r>
              <a:rPr lang="en-US" sz="1400" dirty="0" smtClean="0"/>
              <a:t>nell’s law]</a:t>
            </a:r>
            <a:endParaRPr lang="en-US" sz="1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5" y="2590800"/>
            <a:ext cx="88773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77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3380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Fresnel Equations</a:t>
            </a:r>
            <a:br>
              <a:rPr lang="en-US" sz="2800" dirty="0" smtClean="0"/>
            </a:br>
            <a:r>
              <a:rPr lang="en-US" sz="2000" dirty="0" smtClean="0"/>
              <a:t>(amplitude coefficients)</a:t>
            </a:r>
            <a:endParaRPr lang="en-US" sz="2800" dirty="0"/>
          </a:p>
        </p:txBody>
      </p:sp>
      <p:pic>
        <p:nvPicPr>
          <p:cNvPr id="4" name="Picture 4" descr="File:RefractionReflextion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23673"/>
            <a:ext cx="4389110" cy="13623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8846"/>
          <a:stretch/>
        </p:blipFill>
        <p:spPr>
          <a:xfrm>
            <a:off x="278924" y="1747212"/>
            <a:ext cx="1740376" cy="895055"/>
          </a:xfrm>
          <a:prstGeom prst="rect">
            <a:avLst/>
          </a:prstGeom>
        </p:spPr>
      </p:pic>
      <p:pic>
        <p:nvPicPr>
          <p:cNvPr id="22530" name="Picture 2" descr="http://hyperphysics.phy-astr.gsu.edu/hbase/phyopt/imgpho/refc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85" y="3326487"/>
            <a:ext cx="387667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hyperphysics.phy-astr.gsu.edu/hbase/phyopt/imgpho/refci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402687"/>
            <a:ext cx="41338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0338"/>
          <a:stretch/>
        </p:blipFill>
        <p:spPr>
          <a:xfrm>
            <a:off x="2438400" y="1676400"/>
            <a:ext cx="1740376" cy="8689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0229" y="2895600"/>
            <a:ext cx="84638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i="1" dirty="0" err="1" smtClean="0"/>
              <a:t>n</a:t>
            </a:r>
            <a:r>
              <a:rPr lang="en-US" sz="2800" baseline="-25000" dirty="0" err="1" smtClean="0"/>
              <a:t>i</a:t>
            </a:r>
            <a:r>
              <a:rPr lang="en-US" sz="2800" dirty="0" smtClean="0"/>
              <a:t> &lt; </a:t>
            </a:r>
            <a:r>
              <a:rPr lang="en-US" sz="2800" i="1" dirty="0" err="1" smtClean="0"/>
              <a:t>n</a:t>
            </a:r>
            <a:r>
              <a:rPr lang="en-US" sz="2800" baseline="-25000" dirty="0" err="1" smtClean="0"/>
              <a:t>t</a:t>
            </a:r>
            <a:endParaRPr lang="en-US" sz="28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6139532" y="2971800"/>
            <a:ext cx="84638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i="1" dirty="0" err="1" smtClean="0"/>
              <a:t>n</a:t>
            </a:r>
            <a:r>
              <a:rPr lang="en-US" sz="2800" baseline="-25000" dirty="0" err="1" smtClean="0"/>
              <a:t>i</a:t>
            </a:r>
            <a:r>
              <a:rPr lang="en-US" sz="2800" dirty="0" smtClean="0"/>
              <a:t> &gt; </a:t>
            </a:r>
            <a:r>
              <a:rPr lang="en-US" sz="2800" i="1" dirty="0" err="1" smtClean="0"/>
              <a:t>n</a:t>
            </a:r>
            <a:r>
              <a:rPr lang="en-US" sz="2800" baseline="-25000" dirty="0" err="1" smtClean="0"/>
              <a:t>t</a:t>
            </a:r>
            <a:endParaRPr lang="en-US" sz="2800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4318461" y="460480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90" y="47248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010728" y="6233683"/>
                <a:ext cx="245387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728" y="6233683"/>
                <a:ext cx="245387" cy="300660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15000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40031" y="5884371"/>
                <a:ext cx="245387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031" y="5884371"/>
                <a:ext cx="245387" cy="300660"/>
              </a:xfrm>
              <a:prstGeom prst="rect">
                <a:avLst/>
              </a:prstGeom>
              <a:blipFill rotWithShape="0">
                <a:blip r:embed="rId7"/>
                <a:stretch>
                  <a:fillRect l="-29268" r="-12195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>
            <a:off x="2362200" y="6400477"/>
            <a:ext cx="7961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766555" y="6034701"/>
            <a:ext cx="7961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5083" y="620458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711893" y="6259765"/>
                <a:ext cx="366703" cy="281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893" y="6259765"/>
                <a:ext cx="366703" cy="281424"/>
              </a:xfrm>
              <a:prstGeom prst="rect">
                <a:avLst/>
              </a:prstGeom>
              <a:blipFill rotWithShape="0">
                <a:blip r:embed="rId8"/>
                <a:stretch>
                  <a:fillRect l="-88333" t="-184783" r="-160000" b="-28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631106" y="582995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147916" y="5885133"/>
                <a:ext cx="366703" cy="281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916" y="5885133"/>
                <a:ext cx="366703" cy="281424"/>
              </a:xfrm>
              <a:prstGeom prst="rect">
                <a:avLst/>
              </a:prstGeom>
              <a:blipFill rotWithShape="0">
                <a:blip r:embed="rId9"/>
                <a:stretch>
                  <a:fillRect l="-88333" t="-178723" r="-160000" b="-274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1291952" y="5837283"/>
            <a:ext cx="1527447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2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2618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Brewster’s Angle</a:t>
            </a:r>
            <a:endParaRPr lang="en-US" sz="2800" dirty="0"/>
          </a:p>
        </p:txBody>
      </p:sp>
      <p:pic>
        <p:nvPicPr>
          <p:cNvPr id="6" name="Picture 2" descr="https://upload.wikimedia.org/wikipedia/commons/thumb/6/65/Brewsters-angle.svg/2000px-Brewsters-angl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60638"/>
            <a:ext cx="4572000" cy="398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4400" y="1295400"/>
            <a:ext cx="7243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Dipoles cannot emit into the direction of their oscillation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772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3380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Fresnel Equations</a:t>
            </a:r>
            <a:br>
              <a:rPr lang="en-US" sz="2800" dirty="0" smtClean="0"/>
            </a:br>
            <a:r>
              <a:rPr lang="en-US" sz="2000" dirty="0" smtClean="0"/>
              <a:t>(power coefficients)</a:t>
            </a:r>
            <a:endParaRPr lang="en-US" sz="2800" dirty="0"/>
          </a:p>
        </p:txBody>
      </p:sp>
      <p:pic>
        <p:nvPicPr>
          <p:cNvPr id="5" name="Picture 4" descr="File:RefractionReflextion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23673"/>
            <a:ext cx="4389110" cy="13623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712819" y="3124200"/>
            <a:ext cx="5399316" cy="2708150"/>
            <a:chOff x="3429000" y="3724691"/>
            <a:chExt cx="5791200" cy="2904709"/>
          </a:xfrm>
        </p:grpSpPr>
        <p:pic>
          <p:nvPicPr>
            <p:cNvPr id="21508" name="Picture 4" descr="800px-Fresnel_reflection.svg.png (800×380)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3878580"/>
              <a:ext cx="5791200" cy="275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638800" y="3724691"/>
              <a:ext cx="60272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i="1" dirty="0" err="1" smtClean="0"/>
                <a:t>n</a:t>
              </a:r>
              <a:r>
                <a:rPr lang="en-US" sz="2000" baseline="-25000" dirty="0" err="1" smtClean="0"/>
                <a:t>i</a:t>
              </a:r>
              <a:r>
                <a:rPr lang="en-US" sz="2000" dirty="0" smtClean="0"/>
                <a:t> &lt; </a:t>
              </a:r>
              <a:r>
                <a:rPr lang="en-US" sz="2000" i="1" dirty="0" err="1" smtClean="0"/>
                <a:t>n</a:t>
              </a:r>
              <a:r>
                <a:rPr lang="en-US" sz="2000" baseline="-25000" dirty="0" err="1" smtClean="0"/>
                <a:t>t</a:t>
              </a:r>
              <a:endParaRPr lang="en-US" sz="2000" baseline="-25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362621" y="3724691"/>
              <a:ext cx="60272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i="1" dirty="0" err="1" smtClean="0"/>
                <a:t>n</a:t>
              </a:r>
              <a:r>
                <a:rPr lang="en-US" sz="2000" baseline="-25000" dirty="0" err="1" smtClean="0"/>
                <a:t>i</a:t>
              </a:r>
              <a:r>
                <a:rPr lang="en-US" sz="2000" dirty="0" smtClean="0"/>
                <a:t> &gt; </a:t>
              </a:r>
              <a:r>
                <a:rPr lang="en-US" sz="2000" i="1" dirty="0" err="1" smtClean="0"/>
                <a:t>n</a:t>
              </a:r>
              <a:r>
                <a:rPr lang="en-US" sz="2000" baseline="-25000" dirty="0" err="1" smtClean="0"/>
                <a:t>t</a:t>
              </a:r>
              <a:endParaRPr lang="en-US" sz="2000" baseline="-250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6910" y="2004197"/>
            <a:ext cx="3171379" cy="4056541"/>
            <a:chOff x="220398" y="2590800"/>
            <a:chExt cx="2950981" cy="37746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398" y="2590800"/>
              <a:ext cx="2950981" cy="377462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626306" y="4775661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||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42932" y="5715000"/>
              <a:ext cx="2359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||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648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48" y="685800"/>
            <a:ext cx="5804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Fresnel Equations</a:t>
            </a:r>
            <a:br>
              <a:rPr lang="en-US" sz="2800" dirty="0" smtClean="0"/>
            </a:br>
            <a:r>
              <a:rPr lang="en-US" sz="2000" dirty="0" smtClean="0"/>
              <a:t>(can play around with these in a Mathematica widget)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76400"/>
            <a:ext cx="4572000" cy="47392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362200" y="1600200"/>
            <a:ext cx="1600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464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6646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Phase Shifts at Interfaces (normal incidence)</a:t>
            </a:r>
            <a:endParaRPr lang="en-US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5800" y="1676400"/>
            <a:ext cx="7620000" cy="4724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en-US" sz="2200" dirty="0" smtClean="0"/>
              <a:t>Transmitted light:</a:t>
            </a:r>
          </a:p>
          <a:p>
            <a:pPr marL="514350" lvl="1" indent="0">
              <a:buFont typeface="Arial" pitchFamily="34" charset="0"/>
              <a:buNone/>
            </a:pPr>
            <a:r>
              <a:rPr lang="el-GR" sz="1800" dirty="0" smtClean="0"/>
              <a:t>Δφ = 0⁰</a:t>
            </a:r>
            <a:endParaRPr lang="en-US" sz="1800" dirty="0" smtClean="0"/>
          </a:p>
          <a:p>
            <a:pPr marL="514350" lvl="1" indent="0">
              <a:buFont typeface="Arial" pitchFamily="34" charset="0"/>
              <a:buNone/>
            </a:pPr>
            <a:endParaRPr lang="en-US" sz="1800" dirty="0" smtClean="0"/>
          </a:p>
          <a:p>
            <a:pPr marL="514350" lvl="1" indent="0">
              <a:buFont typeface="Arial" pitchFamily="34" charset="0"/>
              <a:buNone/>
            </a:pPr>
            <a:endParaRPr lang="en-US" sz="1800" dirty="0" smtClean="0"/>
          </a:p>
          <a:p>
            <a:pPr marL="114300" indent="0">
              <a:buFont typeface="Arial" pitchFamily="34" charset="0"/>
              <a:buNone/>
            </a:pPr>
            <a:r>
              <a:rPr lang="en-US" sz="2200" dirty="0" smtClean="0"/>
              <a:t>Reflected light:</a:t>
            </a:r>
          </a:p>
          <a:p>
            <a:pPr marL="514350" lvl="1" indent="0">
              <a:buFont typeface="Arial" pitchFamily="34" charset="0"/>
              <a:buNone/>
            </a:pPr>
            <a:endParaRPr lang="en-US" sz="1800" dirty="0" smtClean="0"/>
          </a:p>
          <a:p>
            <a:pPr marL="514350" lvl="1" indent="0">
              <a:buFont typeface="Arial" pitchFamily="34" charset="0"/>
              <a:buNone/>
            </a:pPr>
            <a:r>
              <a:rPr lang="en-US" sz="1800" dirty="0" smtClean="0"/>
              <a:t>If n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 &lt; n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  then </a:t>
            </a:r>
            <a:r>
              <a:rPr lang="el-GR" sz="1800" dirty="0" smtClean="0"/>
              <a:t>Δφ</a:t>
            </a:r>
            <a:r>
              <a:rPr lang="en-US" sz="1800" dirty="0" smtClean="0"/>
              <a:t> = 180⁰  </a:t>
            </a:r>
          </a:p>
          <a:p>
            <a:pPr marL="514350" lvl="1" indent="0">
              <a:buFont typeface="Arial" pitchFamily="34" charset="0"/>
              <a:buNone/>
            </a:pPr>
            <a:r>
              <a:rPr lang="en-US" sz="1800" dirty="0" smtClean="0"/>
              <a:t>If n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 &gt; n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  then </a:t>
            </a:r>
            <a:r>
              <a:rPr lang="el-GR" sz="1800" dirty="0" smtClean="0"/>
              <a:t>Δφ</a:t>
            </a:r>
            <a:r>
              <a:rPr lang="en-US" sz="1800" dirty="0" smtClean="0"/>
              <a:t> = 0⁰</a:t>
            </a:r>
          </a:p>
          <a:p>
            <a:pPr marL="514350" lvl="1" indent="0">
              <a:buFont typeface="Arial" pitchFamily="34" charset="0"/>
              <a:buNone/>
            </a:pPr>
            <a:endParaRPr lang="en-US" sz="1800" dirty="0" smtClean="0"/>
          </a:p>
          <a:p>
            <a:pPr marL="514350" lvl="1" indent="0">
              <a:buFont typeface="Arial" pitchFamily="34" charset="0"/>
              <a:buNone/>
            </a:pPr>
            <a:endParaRPr lang="en-US" sz="1800" dirty="0" smtClean="0"/>
          </a:p>
          <a:p>
            <a:pPr marL="514350" lvl="1" indent="0">
              <a:buFont typeface="Arial" pitchFamily="34" charset="0"/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30860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6868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Phase Shifts at Interfaces (arbitrary incidence)</a:t>
            </a:r>
            <a:endParaRPr lang="en-US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5800" y="1676400"/>
            <a:ext cx="7620000" cy="4724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en-US" sz="2200" dirty="0" smtClean="0"/>
              <a:t>Transmitted light:</a:t>
            </a:r>
          </a:p>
          <a:p>
            <a:pPr marL="514350" lvl="1" indent="0">
              <a:buFont typeface="Arial" pitchFamily="34" charset="0"/>
              <a:buNone/>
            </a:pPr>
            <a:r>
              <a:rPr lang="el-GR" sz="1800" dirty="0" smtClean="0"/>
              <a:t>Δφ = 0⁰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C00000"/>
                </a:solidFill>
              </a:rPr>
              <a:t>unless n</a:t>
            </a:r>
            <a:r>
              <a:rPr lang="en-US" sz="1800" baseline="-25000" dirty="0" smtClean="0">
                <a:solidFill>
                  <a:srgbClr val="C00000"/>
                </a:solidFill>
              </a:rPr>
              <a:t>1</a:t>
            </a:r>
            <a:r>
              <a:rPr lang="en-US" sz="1800" dirty="0" smtClean="0">
                <a:solidFill>
                  <a:srgbClr val="C00000"/>
                </a:solidFill>
              </a:rPr>
              <a:t> &gt; n</a:t>
            </a:r>
            <a:r>
              <a:rPr lang="en-US" sz="1800" baseline="-25000" dirty="0" smtClean="0">
                <a:solidFill>
                  <a:srgbClr val="C00000"/>
                </a:solidFill>
              </a:rPr>
              <a:t>2</a:t>
            </a:r>
            <a:r>
              <a:rPr lang="en-US" sz="1800" dirty="0" smtClean="0">
                <a:solidFill>
                  <a:srgbClr val="C00000"/>
                </a:solidFill>
              </a:rPr>
              <a:t> and </a:t>
            </a:r>
            <a:r>
              <a:rPr lang="el-GR" sz="1800" dirty="0" smtClean="0">
                <a:solidFill>
                  <a:srgbClr val="C00000"/>
                </a:solidFill>
              </a:rPr>
              <a:t>θ</a:t>
            </a:r>
            <a:r>
              <a:rPr lang="en-US" sz="1800" baseline="-25000" dirty="0" smtClean="0">
                <a:solidFill>
                  <a:srgbClr val="C00000"/>
                </a:solidFill>
              </a:rPr>
              <a:t>1</a:t>
            </a:r>
            <a:r>
              <a:rPr lang="en-US" sz="1800" dirty="0" smtClean="0">
                <a:solidFill>
                  <a:srgbClr val="C00000"/>
                </a:solidFill>
              </a:rPr>
              <a:t> &gt; </a:t>
            </a:r>
            <a:r>
              <a:rPr lang="el-GR" sz="1800" dirty="0" smtClean="0">
                <a:solidFill>
                  <a:srgbClr val="C00000"/>
                </a:solidFill>
              </a:rPr>
              <a:t>θ</a:t>
            </a:r>
            <a:r>
              <a:rPr lang="en-US" sz="1800" baseline="-25000" dirty="0" err="1" smtClean="0">
                <a:solidFill>
                  <a:srgbClr val="C00000"/>
                </a:solidFill>
              </a:rPr>
              <a:t>crit</a:t>
            </a:r>
            <a:r>
              <a:rPr lang="en-US" sz="1800" baseline="-25000" dirty="0" smtClean="0">
                <a:solidFill>
                  <a:srgbClr val="C00000"/>
                </a:solidFill>
              </a:rPr>
              <a:t> </a:t>
            </a:r>
            <a:r>
              <a:rPr lang="en-US" sz="1800" dirty="0" smtClean="0">
                <a:solidFill>
                  <a:srgbClr val="C00000"/>
                </a:solidFill>
              </a:rPr>
              <a:t>(glass to air, TIR)</a:t>
            </a:r>
          </a:p>
          <a:p>
            <a:pPr marL="514350" lvl="1" indent="0">
              <a:buFont typeface="Arial" pitchFamily="34" charset="0"/>
              <a:buNone/>
            </a:pPr>
            <a:r>
              <a:rPr lang="en-US" sz="1800" dirty="0" smtClean="0">
                <a:solidFill>
                  <a:srgbClr val="C00000"/>
                </a:solidFill>
              </a:rPr>
              <a:t>In which case 0 &lt; </a:t>
            </a:r>
            <a:r>
              <a:rPr lang="el-GR" sz="1800" dirty="0" smtClean="0">
                <a:solidFill>
                  <a:srgbClr val="C00000"/>
                </a:solidFill>
              </a:rPr>
              <a:t>Δφ</a:t>
            </a:r>
            <a:r>
              <a:rPr lang="en-US" sz="1800" dirty="0" smtClean="0">
                <a:solidFill>
                  <a:srgbClr val="C00000"/>
                </a:solidFill>
              </a:rPr>
              <a:t> &lt; 90⁰, and depends on polarization and angle </a:t>
            </a:r>
          </a:p>
          <a:p>
            <a:pPr marL="514350" lvl="1" indent="0">
              <a:buFont typeface="Arial" pitchFamily="34" charset="0"/>
              <a:buNone/>
            </a:pPr>
            <a:endParaRPr lang="en-US" sz="1800" dirty="0" smtClean="0"/>
          </a:p>
          <a:p>
            <a:pPr marL="114300" indent="0">
              <a:buFont typeface="Arial" pitchFamily="34" charset="0"/>
              <a:buNone/>
            </a:pPr>
            <a:r>
              <a:rPr lang="en-US" sz="2200" dirty="0" smtClean="0"/>
              <a:t>Reflected light:</a:t>
            </a:r>
          </a:p>
          <a:p>
            <a:pPr marL="514350" lvl="1" indent="0">
              <a:buFont typeface="Arial" pitchFamily="34" charset="0"/>
              <a:buNone/>
            </a:pPr>
            <a:endParaRPr lang="en-US" sz="1800" dirty="0" smtClean="0"/>
          </a:p>
          <a:p>
            <a:pPr marL="514350" lvl="1" indent="0">
              <a:buFont typeface="Arial" pitchFamily="34" charset="0"/>
              <a:buNone/>
            </a:pPr>
            <a:r>
              <a:rPr lang="en-US" sz="1800" dirty="0" smtClean="0"/>
              <a:t>If n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 &lt; n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  then </a:t>
            </a:r>
            <a:r>
              <a:rPr lang="el-GR" sz="1800" dirty="0" smtClean="0"/>
              <a:t>Δφ</a:t>
            </a:r>
            <a:r>
              <a:rPr lang="en-US" sz="1800" dirty="0" smtClean="0"/>
              <a:t> = 180⁰  </a:t>
            </a:r>
            <a:r>
              <a:rPr lang="en-US" sz="1800" dirty="0" smtClean="0">
                <a:solidFill>
                  <a:srgbClr val="C00000"/>
                </a:solidFill>
              </a:rPr>
              <a:t>( s-polarized flips to 0⁰ for </a:t>
            </a:r>
            <a:r>
              <a:rPr lang="el-GR" sz="1800" dirty="0" smtClean="0">
                <a:solidFill>
                  <a:srgbClr val="C00000"/>
                </a:solidFill>
              </a:rPr>
              <a:t>θ</a:t>
            </a:r>
            <a:r>
              <a:rPr lang="en-US" sz="1800" baseline="-25000" dirty="0" smtClean="0">
                <a:solidFill>
                  <a:srgbClr val="C00000"/>
                </a:solidFill>
              </a:rPr>
              <a:t>1</a:t>
            </a:r>
            <a:r>
              <a:rPr lang="en-US" sz="1800" dirty="0" smtClean="0">
                <a:solidFill>
                  <a:srgbClr val="C00000"/>
                </a:solidFill>
              </a:rPr>
              <a:t> &gt; </a:t>
            </a:r>
            <a:r>
              <a:rPr lang="el-GR" sz="1800" dirty="0" smtClean="0">
                <a:solidFill>
                  <a:srgbClr val="C00000"/>
                </a:solidFill>
              </a:rPr>
              <a:t>θ</a:t>
            </a:r>
            <a:r>
              <a:rPr lang="en-US" sz="1800" baseline="-25000" dirty="0" err="1" smtClean="0">
                <a:solidFill>
                  <a:srgbClr val="C00000"/>
                </a:solidFill>
              </a:rPr>
              <a:t>brewster</a:t>
            </a:r>
            <a:r>
              <a:rPr lang="en-US" sz="1800" dirty="0" smtClean="0">
                <a:solidFill>
                  <a:srgbClr val="C00000"/>
                </a:solidFill>
              </a:rPr>
              <a:t>)</a:t>
            </a:r>
          </a:p>
          <a:p>
            <a:pPr marL="514350" lvl="1" indent="0">
              <a:buFont typeface="Arial" pitchFamily="34" charset="0"/>
              <a:buNone/>
            </a:pPr>
            <a:r>
              <a:rPr lang="en-US" sz="1800" dirty="0" smtClean="0"/>
              <a:t>If n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 &gt; n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  then </a:t>
            </a:r>
            <a:r>
              <a:rPr lang="el-GR" sz="1800" dirty="0" smtClean="0"/>
              <a:t>Δφ</a:t>
            </a:r>
            <a:r>
              <a:rPr lang="en-US" sz="1800" dirty="0" smtClean="0"/>
              <a:t> = 0⁰      </a:t>
            </a:r>
            <a:r>
              <a:rPr lang="en-US" sz="1800" dirty="0" smtClean="0">
                <a:solidFill>
                  <a:srgbClr val="C00000"/>
                </a:solidFill>
              </a:rPr>
              <a:t>( s-polarized flips to 180⁰ for </a:t>
            </a:r>
            <a:r>
              <a:rPr lang="el-GR" sz="1800" dirty="0" smtClean="0">
                <a:solidFill>
                  <a:srgbClr val="C00000"/>
                </a:solidFill>
              </a:rPr>
              <a:t>θ</a:t>
            </a:r>
            <a:r>
              <a:rPr lang="en-US" sz="1800" baseline="-25000" dirty="0" smtClean="0">
                <a:solidFill>
                  <a:srgbClr val="C00000"/>
                </a:solidFill>
              </a:rPr>
              <a:t>1</a:t>
            </a:r>
            <a:r>
              <a:rPr lang="en-US" sz="1800" dirty="0" smtClean="0">
                <a:solidFill>
                  <a:srgbClr val="C00000"/>
                </a:solidFill>
              </a:rPr>
              <a:t> &gt; </a:t>
            </a:r>
            <a:r>
              <a:rPr lang="el-GR" sz="1800" dirty="0" smtClean="0">
                <a:solidFill>
                  <a:srgbClr val="C00000"/>
                </a:solidFill>
              </a:rPr>
              <a:t>θ</a:t>
            </a:r>
            <a:r>
              <a:rPr lang="en-US" sz="1800" baseline="-25000" dirty="0" err="1" smtClean="0">
                <a:solidFill>
                  <a:srgbClr val="C00000"/>
                </a:solidFill>
              </a:rPr>
              <a:t>brewster</a:t>
            </a:r>
            <a:r>
              <a:rPr lang="en-US" sz="1800" dirty="0" smtClean="0">
                <a:solidFill>
                  <a:srgbClr val="C00000"/>
                </a:solidFill>
              </a:rPr>
              <a:t>)</a:t>
            </a:r>
          </a:p>
          <a:p>
            <a:pPr marL="514350" lvl="1" indent="0">
              <a:buFont typeface="Arial" pitchFamily="34" charset="0"/>
              <a:buNone/>
            </a:pPr>
            <a:endParaRPr lang="en-US" sz="1800" dirty="0" smtClean="0"/>
          </a:p>
          <a:p>
            <a:pPr marL="514350" lvl="1" indent="0">
              <a:buFont typeface="Arial" pitchFamily="34" charset="0"/>
              <a:buNone/>
            </a:pPr>
            <a:r>
              <a:rPr lang="en-US" sz="1800" dirty="0" smtClean="0">
                <a:solidFill>
                  <a:srgbClr val="C00000"/>
                </a:solidFill>
              </a:rPr>
              <a:t>If n</a:t>
            </a:r>
            <a:r>
              <a:rPr lang="en-US" sz="1800" baseline="-25000" dirty="0" smtClean="0">
                <a:solidFill>
                  <a:srgbClr val="C00000"/>
                </a:solidFill>
              </a:rPr>
              <a:t>1</a:t>
            </a:r>
            <a:r>
              <a:rPr lang="en-US" sz="1800" dirty="0" smtClean="0">
                <a:solidFill>
                  <a:srgbClr val="C00000"/>
                </a:solidFill>
              </a:rPr>
              <a:t> &gt; n</a:t>
            </a:r>
            <a:r>
              <a:rPr lang="en-US" sz="1800" baseline="-25000" dirty="0" smtClean="0">
                <a:solidFill>
                  <a:srgbClr val="C00000"/>
                </a:solidFill>
              </a:rPr>
              <a:t>2</a:t>
            </a:r>
            <a:r>
              <a:rPr lang="en-US" sz="1800" dirty="0" smtClean="0">
                <a:solidFill>
                  <a:srgbClr val="C00000"/>
                </a:solidFill>
              </a:rPr>
              <a:t> and </a:t>
            </a:r>
            <a:r>
              <a:rPr lang="el-GR" sz="1800" dirty="0" smtClean="0">
                <a:solidFill>
                  <a:srgbClr val="C00000"/>
                </a:solidFill>
              </a:rPr>
              <a:t>θ</a:t>
            </a:r>
            <a:r>
              <a:rPr lang="en-US" sz="1800" baseline="-25000" dirty="0" smtClean="0">
                <a:solidFill>
                  <a:srgbClr val="C00000"/>
                </a:solidFill>
              </a:rPr>
              <a:t>1</a:t>
            </a:r>
            <a:r>
              <a:rPr lang="en-US" sz="1800" dirty="0" smtClean="0">
                <a:solidFill>
                  <a:srgbClr val="C00000"/>
                </a:solidFill>
              </a:rPr>
              <a:t> &gt; </a:t>
            </a:r>
            <a:r>
              <a:rPr lang="el-GR" sz="1800" dirty="0" smtClean="0">
                <a:solidFill>
                  <a:srgbClr val="C00000"/>
                </a:solidFill>
              </a:rPr>
              <a:t>θ</a:t>
            </a:r>
            <a:r>
              <a:rPr lang="en-US" sz="1800" baseline="-25000" dirty="0" err="1" smtClean="0">
                <a:solidFill>
                  <a:srgbClr val="C00000"/>
                </a:solidFill>
              </a:rPr>
              <a:t>crit</a:t>
            </a:r>
            <a:r>
              <a:rPr lang="en-US" sz="1800" baseline="-25000" dirty="0" smtClean="0">
                <a:solidFill>
                  <a:srgbClr val="C00000"/>
                </a:solidFill>
              </a:rPr>
              <a:t> </a:t>
            </a:r>
            <a:r>
              <a:rPr lang="en-US" sz="1800" dirty="0" smtClean="0">
                <a:solidFill>
                  <a:srgbClr val="C00000"/>
                </a:solidFill>
              </a:rPr>
              <a:t>(glass to air, TIR) then 0 &lt; </a:t>
            </a:r>
            <a:r>
              <a:rPr lang="el-GR" sz="1800" dirty="0" smtClean="0">
                <a:solidFill>
                  <a:srgbClr val="C00000"/>
                </a:solidFill>
              </a:rPr>
              <a:t>Δφ</a:t>
            </a:r>
            <a:r>
              <a:rPr lang="en-US" sz="1800" dirty="0" smtClean="0">
                <a:solidFill>
                  <a:srgbClr val="C00000"/>
                </a:solidFill>
              </a:rPr>
              <a:t> &lt; 180⁰, and depends on both polarization and angle</a:t>
            </a:r>
          </a:p>
          <a:p>
            <a:pPr marL="514350" lvl="1" indent="0">
              <a:buFont typeface="Arial" pitchFamily="34" charset="0"/>
              <a:buNone/>
            </a:pPr>
            <a:endParaRPr lang="en-US" sz="1800" dirty="0" smtClean="0"/>
          </a:p>
          <a:p>
            <a:pPr marL="514350" lvl="1" indent="0">
              <a:buFont typeface="Arial" pitchFamily="34" charset="0"/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6932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4441684" cy="43292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9046" y="901905"/>
            <a:ext cx="4401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Accelerating charges radiate!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029200" y="1828800"/>
            <a:ext cx="3962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 = 0: stationary charge (E</a:t>
            </a:r>
            <a:r>
              <a:rPr lang="en-US" sz="2000" baseline="-25000" dirty="0" smtClean="0"/>
              <a:t>C</a:t>
            </a:r>
            <a:r>
              <a:rPr lang="en-US" sz="2000" dirty="0" smtClean="0"/>
              <a:t> ~ 1/r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 = 0→t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: constant acceleration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 =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→t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: </a:t>
            </a:r>
            <a:r>
              <a:rPr lang="en-US" sz="2000" dirty="0"/>
              <a:t>constant </a:t>
            </a:r>
            <a:r>
              <a:rPr lang="en-US" sz="2000" dirty="0" smtClean="0"/>
              <a:t>velocity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all field lines must be connected (Gauss’ Law)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produces </a:t>
            </a:r>
            <a:r>
              <a:rPr lang="en-US" sz="2000" i="1" dirty="0" smtClean="0"/>
              <a:t>transverse</a:t>
            </a:r>
            <a:r>
              <a:rPr lang="en-US" sz="2000" dirty="0" smtClean="0"/>
              <a:t> E-field components during acceleration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transverse components propagate outward (E</a:t>
            </a:r>
            <a:r>
              <a:rPr lang="en-US" sz="2000" baseline="-25000" dirty="0" smtClean="0"/>
              <a:t>T</a:t>
            </a:r>
            <a:r>
              <a:rPr lang="en-US" sz="2000" dirty="0" smtClean="0"/>
              <a:t> ~ 1/r)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 smtClean="0"/>
              <a:t>Why aren’t E-field lines at </a:t>
            </a:r>
            <a:r>
              <a:rPr lang="en-US" sz="2000" i="1" dirty="0" smtClean="0"/>
              <a:t>O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radially symmetric?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38800" y="5029200"/>
                <a:ext cx="2647713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𝜋𝜀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5029200"/>
                <a:ext cx="2647713" cy="520463"/>
              </a:xfrm>
              <a:prstGeom prst="rect">
                <a:avLst/>
              </a:prstGeom>
              <a:blipFill rotWithShape="0">
                <a:blip r:embed="rId3"/>
                <a:stretch>
                  <a:fillRect b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129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3651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Total Internal Reflection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298877" y="5290333"/>
            <a:ext cx="2397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Interference of incident</a:t>
            </a:r>
          </a:p>
          <a:p>
            <a:pPr algn="ctr"/>
            <a:r>
              <a:rPr lang="en-US" dirty="0" smtClean="0"/>
              <a:t>and reflected waves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07403" y="1441126"/>
                <a:ext cx="2380460" cy="1209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Exponentially decaying </a:t>
                </a:r>
              </a:p>
              <a:p>
                <a:r>
                  <a:rPr lang="en-US" dirty="0" smtClean="0"/>
                  <a:t>“evanescent” field:</a:t>
                </a:r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403" y="1441126"/>
                <a:ext cx="2380460" cy="1209242"/>
              </a:xfrm>
              <a:prstGeom prst="rect">
                <a:avLst/>
              </a:prstGeom>
              <a:blipFill rotWithShape="0">
                <a:blip r:embed="rId2"/>
                <a:stretch>
                  <a:fillRect l="-2046" t="-2513" r="-1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6934200" y="6400800"/>
            <a:ext cx="233634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Image Credit: http</a:t>
            </a:r>
            <a:r>
              <a:rPr lang="en-US" sz="800" dirty="0"/>
              <a:t>://perso.univ-lemans.fr/~</a:t>
            </a:r>
            <a:r>
              <a:rPr lang="en-US" sz="800" dirty="0" smtClean="0"/>
              <a:t>cpotel</a:t>
            </a:r>
            <a:endParaRPr lang="en-US" sz="8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922620" y="2668599"/>
            <a:ext cx="4368148" cy="3427401"/>
            <a:chOff x="2873780" y="2592400"/>
            <a:chExt cx="2787970" cy="2187538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245165" y="2592400"/>
              <a:ext cx="2416585" cy="157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4443919" y="3548114"/>
              <a:ext cx="729561" cy="1231824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3615771" y="3548114"/>
              <a:ext cx="776359" cy="1231824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053982" y="4289769"/>
              <a:ext cx="3823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3405884" y="4102650"/>
                  <a:ext cx="3679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884" y="4102650"/>
                  <a:ext cx="36798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/>
            <p:cNvCxnSpPr/>
            <p:nvPr/>
          </p:nvCxnSpPr>
          <p:spPr>
            <a:xfrm flipV="1">
              <a:off x="3046362" y="3486990"/>
              <a:ext cx="0" cy="8175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2873780" y="3139079"/>
                  <a:ext cx="3713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780" y="3139079"/>
                  <a:ext cx="37138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4904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2854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Evanescent Waves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33400" y="1371600"/>
                <a:ext cx="5715000" cy="19812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sz="2400" dirty="0" smtClean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2000" dirty="0"/>
                  <a:t>Beyond the critical </a:t>
                </a:r>
                <a:r>
                  <a:rPr lang="en-US" sz="2000" dirty="0" smtClean="0"/>
                  <a:t>angle,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is imaginary</a:t>
                </a:r>
                <a:endParaRPr lang="en-US" sz="2000" dirty="0"/>
              </a:p>
              <a:p>
                <a:pPr lvl="1"/>
                <a:r>
                  <a:rPr lang="en-US" sz="1600" dirty="0"/>
                  <a:t>Exponentially decaying field: E ~ e</a:t>
                </a:r>
                <a:r>
                  <a:rPr lang="en-US" sz="1600" baseline="30000" dirty="0"/>
                  <a:t>-</a:t>
                </a:r>
                <a:r>
                  <a:rPr lang="en-US" sz="1600" baseline="30000" dirty="0" err="1"/>
                  <a:t>kx</a:t>
                </a:r>
                <a:r>
                  <a:rPr lang="en-US" sz="1600" dirty="0"/>
                  <a:t> </a:t>
                </a:r>
              </a:p>
              <a:p>
                <a:pPr lvl="1"/>
                <a:r>
                  <a:rPr lang="en-US" sz="1600" dirty="0"/>
                  <a:t>Still time-dependent: moves along interface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371600"/>
                <a:ext cx="5715000" cy="1981200"/>
              </a:xfrm>
              <a:prstGeom prst="rect">
                <a:avLst/>
              </a:prstGeom>
              <a:blipFill rotWithShape="0">
                <a:blip r:embed="rId2"/>
                <a:stretch>
                  <a:fillRect l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12274" y="3535740"/>
            <a:ext cx="61171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if we bring in another glass surface? 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 </a:t>
            </a:r>
            <a:r>
              <a:rPr lang="en-US" sz="2000" dirty="0" smtClean="0"/>
              <a:t>Photon </a:t>
            </a:r>
            <a:r>
              <a:rPr lang="en-US" sz="2000" dirty="0" smtClean="0"/>
              <a:t>tunneling!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Just like a quantum particle tunneling through a classically forbidden barrier.</a:t>
            </a:r>
          </a:p>
        </p:txBody>
      </p:sp>
      <p:grpSp>
        <p:nvGrpSpPr>
          <p:cNvPr id="6" name="Group 5"/>
          <p:cNvGrpSpPr/>
          <p:nvPr/>
        </p:nvGrpSpPr>
        <p:grpSpPr>
          <a:xfrm rot="16200000" flipH="1">
            <a:off x="6624007" y="4318759"/>
            <a:ext cx="1504751" cy="1858834"/>
            <a:chOff x="6066107" y="3984801"/>
            <a:chExt cx="1504751" cy="1858834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735492" y="4876800"/>
              <a:ext cx="16598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066107" y="4014835"/>
              <a:ext cx="669385" cy="18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123630" y="4472035"/>
              <a:ext cx="60960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6123630" y="4853035"/>
              <a:ext cx="60960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6901473" y="3984801"/>
              <a:ext cx="669385" cy="18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6901473" y="4876800"/>
              <a:ext cx="60960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http://origin-ars.els-cdn.com/content/image/1-s2.0-S0141938204000800-gr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401" y="1524000"/>
            <a:ext cx="30480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668" y="2961549"/>
            <a:ext cx="1627393" cy="105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790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57200" y="3810000"/>
            <a:ext cx="3733801" cy="2867831"/>
            <a:chOff x="2667000" y="3018579"/>
            <a:chExt cx="3833264" cy="2944226"/>
          </a:xfrm>
        </p:grpSpPr>
        <p:sp>
          <p:nvSpPr>
            <p:cNvPr id="3" name="Rectangle 2"/>
            <p:cNvSpPr/>
            <p:nvPr/>
          </p:nvSpPr>
          <p:spPr>
            <a:xfrm>
              <a:off x="2667000" y="5716584"/>
              <a:ext cx="24352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000" dirty="0">
                  <a:solidFill>
                    <a:srgbClr val="454545"/>
                  </a:solidFill>
                  <a:latin typeface="Arial" panose="020B0604020202020204" pitchFamily="34" charset="0"/>
                </a:rPr>
                <a:t>T. J. Kippenberg, </a:t>
              </a:r>
              <a:r>
                <a:rPr lang="de-DE" sz="1000" i="1" dirty="0">
                  <a:solidFill>
                    <a:srgbClr val="454545"/>
                  </a:solidFill>
                  <a:latin typeface="Arial" panose="020B0604020202020204" pitchFamily="34" charset="0"/>
                </a:rPr>
                <a:t>Nature 482</a:t>
              </a:r>
              <a:r>
                <a:rPr lang="de-DE" sz="1000" dirty="0">
                  <a:solidFill>
                    <a:srgbClr val="454545"/>
                  </a:solidFill>
                  <a:latin typeface="Arial" panose="020B0604020202020204" pitchFamily="34" charset="0"/>
                </a:rPr>
                <a:t>, 63 (2012)</a:t>
              </a:r>
              <a:endParaRPr lang="en-US" sz="1000" dirty="0"/>
            </a:p>
          </p:txBody>
        </p:sp>
        <p:pic>
          <p:nvPicPr>
            <p:cNvPr id="1026" name="Picture 2" descr="http://k-lab.epfl.ch/files/content/sites/klab/files/img/optomechanics/QCC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038600"/>
              <a:ext cx="2954970" cy="1665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1" y="3018579"/>
              <a:ext cx="3833263" cy="980396"/>
            </a:xfrm>
            <a:prstGeom prst="rect">
              <a:avLst/>
            </a:prstGeom>
          </p:spPr>
        </p:pic>
      </p:grpSp>
      <p:pic>
        <p:nvPicPr>
          <p:cNvPr id="1028" name="Picture 4" descr="https://physics.aps.org/assets/1adf7c07-6e2e-4a54-bf9b-eaad622ae3dc/e75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49528"/>
            <a:ext cx="3080690" cy="170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0048" y="685800"/>
            <a:ext cx="4584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Evanescent </a:t>
            </a:r>
            <a:r>
              <a:rPr lang="en-US" sz="2800" dirty="0" smtClean="0"/>
              <a:t>Wave </a:t>
            </a:r>
            <a:r>
              <a:rPr lang="en-US" sz="2800" dirty="0" smtClean="0"/>
              <a:t>Applications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02104" y="1371600"/>
            <a:ext cx="2569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optical ring resonators</a:t>
            </a:r>
            <a:endParaRPr lang="en-US" sz="2000" b="1" u="sng" dirty="0"/>
          </a:p>
        </p:txBody>
      </p:sp>
      <p:pic>
        <p:nvPicPr>
          <p:cNvPr id="1030" name="Picture 6" descr="https://www.olympus-lifescience.com/data/olympusmicro/primer/techniques/confocal/applications/images/tirfmintrofigure4.jpg?rev=763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3"/>
          <a:stretch/>
        </p:blipFill>
        <p:spPr bwMode="auto">
          <a:xfrm>
            <a:off x="4557345" y="1752600"/>
            <a:ext cx="2362200" cy="255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30882" y="1371600"/>
            <a:ext cx="3930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total internal reflection microscope</a:t>
            </a:r>
            <a:endParaRPr lang="en-US" sz="2000" b="1" u="sng" dirty="0"/>
          </a:p>
        </p:txBody>
      </p:sp>
      <p:pic>
        <p:nvPicPr>
          <p:cNvPr id="1032" name="Picture 8" descr="https://www.umassmed.edu/contentassets/f177639dc8054ea6aae16d12c30afe7a/sim-comparison-imag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270" y="4387850"/>
            <a:ext cx="4251658" cy="221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8567" y="2008554"/>
            <a:ext cx="2149211" cy="215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75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2828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Plasma Frequency</a:t>
            </a:r>
            <a:endParaRPr lang="en-US" sz="2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657123"/>
            <a:ext cx="6172200" cy="306727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+mn-lt"/>
              </a:rPr>
              <a:t>“Collective” oscillation frequency for free electrons</a:t>
            </a:r>
          </a:p>
          <a:p>
            <a:pPr lvl="1"/>
            <a:r>
              <a:rPr lang="en-US" sz="1800" i="1" dirty="0" smtClean="0">
                <a:latin typeface="+mn-lt"/>
              </a:rPr>
              <a:t>not</a:t>
            </a:r>
            <a:r>
              <a:rPr lang="en-US" sz="1800" dirty="0" smtClean="0">
                <a:latin typeface="+mn-lt"/>
              </a:rPr>
              <a:t> the same as the dipole resonant frequency </a:t>
            </a:r>
            <a:r>
              <a:rPr lang="el-GR" sz="1800" dirty="0" smtClean="0">
                <a:latin typeface="+mn-lt"/>
              </a:rPr>
              <a:t>ω</a:t>
            </a:r>
            <a:r>
              <a:rPr lang="en-US" sz="1800" baseline="-25000" dirty="0" smtClean="0">
                <a:latin typeface="+mn-lt"/>
              </a:rPr>
              <a:t>0</a:t>
            </a:r>
          </a:p>
          <a:p>
            <a:pPr lvl="1"/>
            <a:endParaRPr lang="en-US" sz="1000" baseline="-25000" dirty="0" smtClean="0">
              <a:latin typeface="+mn-lt"/>
            </a:endParaRPr>
          </a:p>
          <a:p>
            <a:r>
              <a:rPr lang="en-US" sz="2000" dirty="0" smtClean="0">
                <a:latin typeface="+mn-lt"/>
              </a:rPr>
              <a:t>Example: in the ionosphere, </a:t>
            </a:r>
            <a:r>
              <a:rPr lang="el-GR" sz="2000" dirty="0" smtClean="0">
                <a:latin typeface="+mn-lt"/>
              </a:rPr>
              <a:t>ω</a:t>
            </a:r>
            <a:r>
              <a:rPr lang="en-US" sz="2000" baseline="-25000" dirty="0" smtClean="0">
                <a:latin typeface="+mn-lt"/>
              </a:rPr>
              <a:t>p</a:t>
            </a:r>
            <a:r>
              <a:rPr lang="en-US" sz="2000" dirty="0" smtClean="0">
                <a:latin typeface="+mn-lt"/>
              </a:rPr>
              <a:t>/2</a:t>
            </a:r>
            <a:r>
              <a:rPr lang="el-GR" sz="2000" dirty="0" smtClean="0">
                <a:latin typeface="+mn-lt"/>
              </a:rPr>
              <a:t>π</a:t>
            </a:r>
            <a:r>
              <a:rPr lang="en-US" sz="2000" dirty="0" smtClean="0">
                <a:latin typeface="+mn-lt"/>
              </a:rPr>
              <a:t> ≈ 9 MHz,</a:t>
            </a:r>
          </a:p>
          <a:p>
            <a:pPr lvl="1"/>
            <a:r>
              <a:rPr lang="en-US" sz="1800" dirty="0" smtClean="0">
                <a:latin typeface="+mn-lt"/>
              </a:rPr>
              <a:t>important for long-range radio communications!</a:t>
            </a:r>
          </a:p>
          <a:p>
            <a:pPr lvl="1"/>
            <a:endParaRPr lang="en-US" sz="1000" dirty="0" smtClean="0">
              <a:latin typeface="+mn-lt"/>
            </a:endParaRPr>
          </a:p>
          <a:p>
            <a:r>
              <a:rPr lang="en-US" sz="2000" dirty="0" smtClean="0">
                <a:latin typeface="+mn-lt"/>
              </a:rPr>
              <a:t>The polarization of a conductor depends on the plasma frequency and the dipole oscillation frequency</a:t>
            </a:r>
            <a:endParaRPr lang="en-US" sz="2000" dirty="0" smtClean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934200" y="932252"/>
                <a:ext cx="1676400" cy="8962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𝑁𝑞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932252"/>
                <a:ext cx="1676400" cy="8962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" t="2440" r="4731" b="4855"/>
          <a:stretch/>
        </p:blipFill>
        <p:spPr bwMode="auto">
          <a:xfrm>
            <a:off x="6477000" y="1905000"/>
            <a:ext cx="2649239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5" y="4393702"/>
            <a:ext cx="36766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-32951" y="6399085"/>
            <a:ext cx="325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*You might not want to compute these by hand…</a:t>
            </a:r>
            <a:endParaRPr lang="en-US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3871396" y="4060419"/>
            <a:ext cx="2341646" cy="2254871"/>
            <a:chOff x="6159843" y="3712176"/>
            <a:chExt cx="2341646" cy="2254871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178"/>
            <a:stretch/>
          </p:blipFill>
          <p:spPr bwMode="auto">
            <a:xfrm>
              <a:off x="6159843" y="3712176"/>
              <a:ext cx="2341646" cy="1926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0" t="90252"/>
            <a:stretch/>
          </p:blipFill>
          <p:spPr bwMode="auto">
            <a:xfrm>
              <a:off x="6540843" y="5565923"/>
              <a:ext cx="1960646" cy="401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3733800" y="6294395"/>
            <a:ext cx="3060635" cy="369332"/>
            <a:chOff x="4343400" y="6257925"/>
            <a:chExt cx="3060635" cy="36933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43400" y="6299716"/>
              <a:ext cx="342900" cy="28575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618080" y="6257925"/>
              <a:ext cx="2785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 </a:t>
              </a:r>
              <a:r>
                <a:rPr lang="en-US" i="1" dirty="0" err="1" smtClean="0"/>
                <a:t>n</a:t>
              </a:r>
              <a:r>
                <a:rPr lang="en-US" baseline="-25000" dirty="0" err="1" smtClean="0"/>
                <a:t>t</a:t>
              </a:r>
              <a:r>
                <a:rPr lang="en-US" dirty="0" smtClean="0"/>
                <a:t> is complex (here, </a:t>
              </a:r>
              <a:r>
                <a:rPr lang="en-US" i="1" dirty="0" err="1" smtClean="0"/>
                <a:t>n</a:t>
              </a:r>
              <a:r>
                <a:rPr lang="en-US" baseline="-25000" dirty="0" err="1" smtClean="0"/>
                <a:t>i</a:t>
              </a:r>
              <a:r>
                <a:rPr lang="en-US" dirty="0" smtClean="0"/>
                <a:t> = 1)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403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048" y="685800"/>
            <a:ext cx="4720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Reflection by a good conductor</a:t>
            </a:r>
            <a:endParaRPr 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51573"/>
            <a:ext cx="4343400" cy="401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53197" y="5398144"/>
            <a:ext cx="10230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Credit: D. </a:t>
            </a:r>
            <a:r>
              <a:rPr lang="en-US" sz="1050" dirty="0" err="1" smtClean="0"/>
              <a:t>Steck</a:t>
            </a:r>
            <a:endParaRPr lang="en-US" sz="105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034" y="1633200"/>
            <a:ext cx="1219200" cy="71649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597587" y="1464019"/>
            <a:ext cx="3517213" cy="4736587"/>
            <a:chOff x="515100" y="1464019"/>
            <a:chExt cx="3517213" cy="4736587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312" y="2771775"/>
              <a:ext cx="1666875" cy="73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15100" y="3613040"/>
              <a:ext cx="3200401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Gives a reflectivity of about 95%, which is pretty good.</a:t>
              </a:r>
            </a:p>
            <a:p>
              <a:endParaRPr lang="en-US" sz="1000" dirty="0"/>
            </a:p>
            <a:p>
              <a:r>
                <a:rPr lang="en-US" dirty="0" smtClean="0"/>
                <a:t>How far does the wave penetrate? </a:t>
              </a:r>
              <a:endParaRPr lang="en-US" dirty="0" smtClean="0"/>
            </a:p>
            <a:p>
              <a:endParaRPr lang="en-US" sz="1000" dirty="0" smtClean="0"/>
            </a:p>
            <a:p>
              <a:r>
                <a:rPr lang="en-US" dirty="0" smtClean="0"/>
                <a:t>Calculate the skin depth:</a:t>
              </a:r>
              <a:endParaRPr lang="en-US" dirty="0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113" y="5467181"/>
              <a:ext cx="3124200" cy="73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515100" y="1464019"/>
              <a:ext cx="3447300" cy="16002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 smtClean="0"/>
                <a:t>Air-silver interface at normal incidence, 780 nm light</a:t>
              </a:r>
            </a:p>
            <a:p>
              <a:pPr marL="0" indent="0">
                <a:buNone/>
              </a:pPr>
              <a:endParaRPr lang="en-US" sz="800" dirty="0" smtClean="0"/>
            </a:p>
            <a:p>
              <a:pPr marL="0" indent="0" algn="ctr">
                <a:buFont typeface="Arial" pitchFamily="34" charset="0"/>
                <a:buNone/>
              </a:pPr>
              <a:r>
                <a:rPr lang="en-US" sz="1800" dirty="0" err="1" smtClean="0"/>
                <a:t>n</a:t>
              </a:r>
              <a:r>
                <a:rPr lang="en-US" sz="1800" baseline="-25000" dirty="0" err="1" smtClean="0"/>
                <a:t>Ag</a:t>
              </a:r>
              <a:r>
                <a:rPr lang="en-US" sz="1800" dirty="0" smtClean="0"/>
                <a:t> = 0.27 + 4.47i</a:t>
              </a:r>
            </a:p>
            <a:p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8732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969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54" y="4079091"/>
            <a:ext cx="6574946" cy="2443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798520"/>
            <a:ext cx="4762500" cy="2124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47662" y="2922595"/>
            <a:ext cx="4828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Spring-8 </a:t>
            </a:r>
            <a:r>
              <a:rPr lang="en-US" sz="1600" dirty="0" err="1"/>
              <a:t>s</a:t>
            </a:r>
            <a:r>
              <a:rPr lang="en-US" sz="1600" dirty="0" err="1" smtClean="0"/>
              <a:t>ynchotron</a:t>
            </a:r>
            <a:r>
              <a:rPr lang="en-US" sz="1600" dirty="0" smtClean="0"/>
              <a:t> &amp; SACLA free-electron laser - Japan</a:t>
            </a:r>
            <a:endParaRPr lang="en-US" sz="1600" dirty="0"/>
          </a:p>
        </p:txBody>
      </p:sp>
      <p:pic>
        <p:nvPicPr>
          <p:cNvPr id="1026" name="Picture 2" descr="https://upload.wikimedia.org/wikipedia/commons/thumb/6/60/Sch%C3%A9ma_de_principe_du_synchrotron.jpg/1200px-Sch%C3%A9ma_de_principe_du_synchrotr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90" y="2088663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1" y="692469"/>
            <a:ext cx="1691142" cy="13649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25479" y="1074626"/>
                <a:ext cx="148713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𝑐𝑦𝑐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𝑞𝐵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479" y="1074626"/>
                <a:ext cx="1487138" cy="69147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436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9046" y="901905"/>
            <a:ext cx="7554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…but in optics, normally only have </a:t>
            </a:r>
            <a:r>
              <a:rPr lang="en-US" sz="2800" u="sng" dirty="0" smtClean="0"/>
              <a:t>dipole</a:t>
            </a:r>
            <a:r>
              <a:rPr lang="en-US" sz="2800" dirty="0" smtClean="0"/>
              <a:t> radiation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7291325" y="6400800"/>
            <a:ext cx="18741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[credit: universe-review.ca]</a:t>
            </a:r>
            <a:endParaRPr lang="en-US" sz="1200" dirty="0"/>
          </a:p>
        </p:txBody>
      </p:sp>
      <p:pic>
        <p:nvPicPr>
          <p:cNvPr id="2050" name="Picture 2" descr="http://universe-review.ca/I13-15-dipo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57324"/>
            <a:ext cx="6019800" cy="486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946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9046" y="901905"/>
            <a:ext cx="7554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…but in optics, normally only have </a:t>
            </a:r>
            <a:r>
              <a:rPr lang="en-US" sz="2800" u="sng" dirty="0" smtClean="0"/>
              <a:t>dipole</a:t>
            </a:r>
            <a:r>
              <a:rPr lang="en-US" sz="2800" dirty="0" smtClean="0"/>
              <a:t> radiation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90008" y="2448836"/>
                <a:ext cx="3801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/>
                            </a:rPr>
                            <m:t>𝒛</m:t>
                          </m:r>
                        </m:e>
                      </m:acc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</a:rPr>
                            <m:t>𝒛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𝑞𝑑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cos</m:t>
                      </m:r>
                      <m:r>
                        <a:rPr lang="en-US" i="1">
                          <a:latin typeface="Cambria Math"/>
                        </a:rPr>
                        <m:t>⁡(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08" y="2448836"/>
                <a:ext cx="3801938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2269" y="4054327"/>
                <a:ext cx="3897414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𝑬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𝑟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cos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𝑘𝑟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69" y="4054327"/>
                <a:ext cx="3897414" cy="69519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981200" y="5891739"/>
            <a:ext cx="470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No radiation at </a:t>
            </a:r>
            <a:r>
              <a:rPr lang="el-GR" i="1" dirty="0" smtClean="0"/>
              <a:t>θ</a:t>
            </a:r>
            <a:r>
              <a:rPr lang="en-US" dirty="0" smtClean="0"/>
              <a:t>=0. This will matter later!</a:t>
            </a:r>
            <a:endParaRPr lang="en-US" dirty="0"/>
          </a:p>
        </p:txBody>
      </p:sp>
      <p:pic>
        <p:nvPicPr>
          <p:cNvPr id="7" name="Picture 2" descr="http://upload.wikimedia.org/wikipedia/commons/thumb/c/c5/Felder_um_Dipol.svg/801px-Felder_um_Dipol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18" y="1600200"/>
            <a:ext cx="3563183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19800" y="4988688"/>
            <a:ext cx="2287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Radiation pattern of a </a:t>
            </a:r>
          </a:p>
          <a:p>
            <a:pPr algn="ctr"/>
            <a:r>
              <a:rPr lang="en-US" dirty="0" smtClean="0"/>
              <a:t>dipole antenna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4946" y="3297904"/>
            <a:ext cx="425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the “far field” (r&gt;&gt;d) the radiated field is: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5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3240"/>
            <a:ext cx="8373985" cy="52191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048" y="685800"/>
            <a:ext cx="4385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Lorentz Oscillator Resonance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071" y="2318030"/>
            <a:ext cx="1066800" cy="213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962" y="2325845"/>
            <a:ext cx="1066800" cy="2259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85351" y="2539205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in-phase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34200" y="2539204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out-of-phase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91436" y="2626132"/>
            <a:ext cx="120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absorption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374879" y="486529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(n-1)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4320077" y="2612101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phase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876800" y="4022969"/>
            <a:ext cx="3505200" cy="2342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44985" y="6161501"/>
            <a:ext cx="3810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ResonanceLineshapesOfADrivenDampedHarmonicOscillator.cdf</a:t>
            </a:r>
            <a:endParaRPr lang="en-US" sz="11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111" y="762000"/>
            <a:ext cx="3656090" cy="67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6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57" y="2286000"/>
            <a:ext cx="4153243" cy="3688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5" y="3733800"/>
            <a:ext cx="4722091" cy="22180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218057"/>
            <a:ext cx="4119459" cy="6775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048" y="685800"/>
            <a:ext cx="8119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material usually has multiple resonant frequencies and/or oscillator species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62000" y="3581400"/>
            <a:ext cx="304800" cy="838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1830" y="3273623"/>
            <a:ext cx="16499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“normal” dispersion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7400" y="3118990"/>
            <a:ext cx="1929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“anomalous” dispersion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617674" y="3427511"/>
            <a:ext cx="304800" cy="838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348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pic>
        <p:nvPicPr>
          <p:cNvPr id="4" name="Picture 4" descr="http://upload.wikimedia.org/wikipedia/commons/2/20/Dispersion-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457" y="775526"/>
            <a:ext cx="3663091" cy="306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0048" y="685800"/>
            <a:ext cx="3647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“Normal” Dispersion of </a:t>
            </a:r>
          </a:p>
          <a:p>
            <a:r>
              <a:rPr lang="en-US" sz="2800" dirty="0" smtClean="0"/>
              <a:t>Different Glasses</a:t>
            </a:r>
            <a:endParaRPr lang="en-US" sz="2800" dirty="0"/>
          </a:p>
        </p:txBody>
      </p:sp>
      <p:pic>
        <p:nvPicPr>
          <p:cNvPr id="6" name="Picture 2" descr="https://upload.wikimedia.org/wikipedia/commons/6/6f/Hellma_Transmission_of_empty_cells_made_of_different_material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1" b="4103"/>
          <a:stretch/>
        </p:blipFill>
        <p:spPr bwMode="auto">
          <a:xfrm>
            <a:off x="914400" y="3962400"/>
            <a:ext cx="648652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134434"/>
      </p:ext>
    </p:extLst>
  </p:cSld>
  <p:clrMapOvr>
    <a:masterClrMapping/>
  </p:clrMapOvr>
</p:sld>
</file>

<file path=ppt/theme/theme1.xml><?xml version="1.0" encoding="utf-8"?>
<a:theme xmlns:a="http://schemas.openxmlformats.org/drawingml/2006/main" name="ESR Header - U of 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A5F5674-FEBD-4558-9BFF-B1B4AC0AA01E}" vid="{715F98A4-F2E6-4343-9F60-F002E2A3B0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ESR Header - Dartmouth</Template>
  <TotalTime>12145</TotalTime>
  <Words>1023</Words>
  <Application>Microsoft Office PowerPoint</Application>
  <PresentationFormat>On-screen Show (4:3)</PresentationFormat>
  <Paragraphs>239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Times New Roman</vt:lpstr>
      <vt:lpstr>ESR Header - U of U</vt:lpstr>
      <vt:lpstr>Interaction with Matter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  <vt:lpstr>Unit 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Kipp van Schooten</dc:creator>
  <cp:lastModifiedBy>Kipp van Schooten</cp:lastModifiedBy>
  <cp:revision>95</cp:revision>
  <dcterms:created xsi:type="dcterms:W3CDTF">2017-09-10T00:33:20Z</dcterms:created>
  <dcterms:modified xsi:type="dcterms:W3CDTF">2017-09-22T13:59:05Z</dcterms:modified>
</cp:coreProperties>
</file>